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3"/>
    <p:sldId id="258" r:id="rId4"/>
    <p:sldId id="309" r:id="rId5"/>
    <p:sldId id="284" r:id="rId6"/>
    <p:sldId id="259" r:id="rId7"/>
    <p:sldId id="307" r:id="rId8"/>
    <p:sldId id="260" r:id="rId9"/>
    <p:sldId id="264" r:id="rId10"/>
    <p:sldId id="266" r:id="rId11"/>
    <p:sldId id="267" r:id="rId12"/>
    <p:sldId id="268" r:id="rId13"/>
    <p:sldId id="269" r:id="rId14"/>
    <p:sldId id="265" r:id="rId15"/>
    <p:sldId id="308" r:id="rId16"/>
    <p:sldId id="285" r:id="rId17"/>
    <p:sldId id="263" r:id="rId18"/>
    <p:sldId id="261" r:id="rId19"/>
    <p:sldId id="272" r:id="rId20"/>
    <p:sldId id="271" r:id="rId21"/>
    <p:sldId id="270" r:id="rId22"/>
    <p:sldId id="273" r:id="rId23"/>
    <p:sldId id="274" r:id="rId24"/>
    <p:sldId id="275" r:id="rId25"/>
    <p:sldId id="335" r:id="rId26"/>
    <p:sldId id="276" r:id="rId27"/>
    <p:sldId id="277" r:id="rId28"/>
    <p:sldId id="279" r:id="rId29"/>
    <p:sldId id="262" r:id="rId30"/>
    <p:sldId id="310" r:id="rId31"/>
  </p:sldIdLst>
  <p:sldSz cx="12192000" cy="6858000"/>
  <p:notesSz cx="7104380" cy="10234930"/>
  <p:embeddedFontLst>
    <p:embeddedFont>
      <p:font typeface="Calibri Light" panose="020F0302020204030204" charset="0"/>
      <p:regular r:id="rId36"/>
      <p:italic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  <p:embeddedFont>
      <p:font typeface="华文中宋" panose="02010600040101010101" charset="-122"/>
      <p:regular r:id="rId42"/>
    </p:embeddedFont>
    <p:embeddedFont>
      <p:font typeface="微软雅黑" panose="020B0503020204020204" charset="-122"/>
      <p:regular r:id="rId43"/>
    </p:embeddedFont>
  </p:embeddedFont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defRPr sz="1800" kern="1200" baseline="0">
        <a:solidFill>
          <a:schemeClr val="tx1"/>
        </a:solidFill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6D2B8"/>
    <a:srgbClr val="F47070"/>
    <a:srgbClr val="F2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237"/>
        <p:guide pos="3840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notesMaster" Target="notesMasters/notesMaster1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lvl="0" algn="l"/>
            <a:endParaRPr sz="1200">
              <a:ea typeface="宋体" panose="02010600030101010101" pitchFamily="2" charset="-122"/>
            </a:endParaRPr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9750" cy="512763"/>
          </a:xfrm>
          <a:prstGeom prst="rect">
            <a:avLst/>
          </a:prstGeom>
          <a:noFill/>
          <a:ln w="9525">
            <a:noFill/>
          </a:ln>
        </p:spPr>
        <p:txBody>
          <a:bodyPr vert="horz"/>
          <a:p>
            <a:pPr lvl="0" algn="r"/>
            <a:fld id="{BB962C8B-B14F-4D97-AF65-F5344CB8AC3E}" type="datetime1">
              <a:rPr lang="zh-CN" altLang="en-US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2813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/>
          </p:cNvSpPr>
          <p:nvPr/>
        </p:nvSpPr>
        <p:spPr>
          <a:xfrm>
            <a:off x="709613" y="4924425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p>
            <a:pPr lvl="0" algn="l"/>
            <a:endParaRPr sz="1200">
              <a:ea typeface="宋体" panose="02010600030101010101" pitchFamily="2" charset="-122"/>
            </a:endParaRPr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2725" y="9720263"/>
            <a:ext cx="3079750" cy="514350"/>
          </a:xfrm>
          <a:prstGeom prst="rect">
            <a:avLst/>
          </a:prstGeom>
          <a:noFill/>
          <a:ln w="9525">
            <a:noFill/>
          </a:ln>
        </p:spPr>
        <p:txBody>
          <a:bodyPr vert="horz" anchor="b"/>
          <a:p>
            <a:pPr lvl="0" algn="r"/>
            <a:fld id="{9A0DB2DC-4C9A-4742-B13C-FB6460FD3503}" type="slidenum">
              <a:rPr lang="zh-CN" altLang="en-US" dirty="0">
                <a:ea typeface="宋体" panose="02010600030101010101" pitchFamily="2" charset="-122"/>
              </a:rPr>
            </a:fld>
            <a:endParaRPr lang="zh-CN" altLang="en-US" sz="1200" dirty="0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lvl="0" defTabSz="0" fontAlgn="base">
      <a:defRPr sz="1200" kern="1200"/>
    </a:lvl1pPr>
    <a:lvl2pPr marL="0" lvl="1" indent="0" defTabSz="0" fontAlgn="base">
      <a:defRPr sz="1200" kern="1200"/>
    </a:lvl2pPr>
    <a:lvl3pPr marL="0" lvl="2" indent="0" defTabSz="0" fontAlgn="base">
      <a:defRPr sz="1200" kern="1200"/>
    </a:lvl3pPr>
    <a:lvl4pPr marL="0" lvl="3" indent="0" defTabSz="0" fontAlgn="base">
      <a:defRPr sz="1200" kern="1200"/>
    </a:lvl4pPr>
    <a:lvl5pPr marL="0" lvl="4" indent="0" defTabSz="0" fontAlgn="base">
      <a:defRPr sz="1200" kern="1200"/>
    </a:lvl5pPr>
    <a:lvl6pPr marL="2286000" lvl="5" indent="0" defTabSz="0" fontAlgn="base">
      <a:defRPr sz="1200" kern="1200"/>
    </a:lvl6pPr>
    <a:lvl7pPr marL="2743200" lvl="6" indent="0" defTabSz="0" fontAlgn="base">
      <a:defRPr sz="1200" kern="1200"/>
    </a:lvl7pPr>
    <a:lvl8pPr marL="3200400" lvl="7" indent="0" defTabSz="0" fontAlgn="base">
      <a:defRPr sz="1200" kern="1200"/>
    </a:lvl8pPr>
    <a:lvl9pPr marL="3657600" lvl="8" indent="0" defTabSz="0" fontAlgn="base">
      <a:defRPr sz="1200" kern="1200"/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2E5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anchor="ctr">
            <a:normAutofit/>
          </a:bodyPr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>
            <a:normAutofit/>
          </a:bodyPr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BB962C8B-B14F-4D97-AF65-F5344CB8AC3E}" type="datetime1">
              <a:rPr lang="zh-CN" altLang="en-US" dirty="0"/>
            </a:fld>
            <a:endParaRPr lang="zh-CN" altLang="en-US" dirty="0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>
              <a:defRPr sz="1200">
                <a:solidFill>
                  <a:srgbClr val="898989"/>
                </a:solidFill>
                <a:ea typeface="宋体" panose="02010600030101010101" pitchFamily="2" charset="-122"/>
              </a:defRPr>
            </a:lvl1pPr>
          </a:lstStyle>
          <a:p>
            <a:pPr lvl="0"/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l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charset="0"/>
        </a:defRPr>
      </a:lvl1pPr>
    </p:titleStyle>
    <p:bodyStyle>
      <a:lvl1pPr marL="228600" lvl="0" indent="-228600" algn="l" defTabSz="914400" eaLnBrk="1" fontAlgn="base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685800" lvl="1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143000" lvl="2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600200" lvl="3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057400" lvl="4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lvl="5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6pPr>
      <a:lvl7pPr marL="2971800" lvl="6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7pPr>
      <a:lvl8pPr marL="3429000" lvl="7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8pPr>
      <a:lvl9pPr marL="3886200" lvl="8" indent="-228600" algn="l" defTabSz="914400" eaLnBrk="1" fontAlgn="base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1524000" y="1092200"/>
            <a:ext cx="9144000" cy="1179513"/>
          </a:xfrm>
        </p:spPr>
        <p:txBody>
          <a:bodyPr vert="horz" anchor="b">
            <a:normAutofit/>
          </a:bodyPr>
          <a:p>
            <a:r>
              <a:rPr lang="zh-CN" altLang="en-US" b="1" kern="1200">
                <a:latin typeface="文鼎行楷碑体_B" charset="-122"/>
                <a:ea typeface="文鼎行楷碑体_B" charset="-122"/>
                <a:sym typeface="文鼎行楷碑体_B" charset="-122"/>
              </a:rPr>
              <a:t>网页设计大赛决赛答辩</a:t>
            </a:r>
            <a:endParaRPr lang="zh-CN" altLang="en-US" b="1" kern="1200">
              <a:latin typeface="文鼎行楷碑体_B" charset="-122"/>
              <a:ea typeface="文鼎行楷碑体_B" charset="-122"/>
              <a:sym typeface="文鼎行楷碑体_B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6486525" y="3865563"/>
            <a:ext cx="4325938" cy="2244725"/>
          </a:xfrm>
        </p:spPr>
        <p:txBody>
          <a:bodyPr vert="horz">
            <a:normAutofit lnSpcReduction="10000"/>
          </a:bodyPr>
          <a:p>
            <a:pPr algn="l" defTabSz="914400">
              <a:lnSpc>
                <a:spcPct val="70000"/>
              </a:lnSpc>
            </a:pPr>
            <a:r>
              <a:rPr lang="en-US" altLang="x-none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</a:t>
            </a:r>
            <a:endParaRPr lang="en-US" altLang="x-none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algn="r" defTabSz="914400">
              <a:lnSpc>
                <a:spcPct val="70000"/>
              </a:lnSpc>
            </a:pPr>
            <a:endParaRPr lang="zh-CN" altLang="en-US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algn="l" defTabSz="9144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x-none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</a:t>
            </a:r>
            <a:r>
              <a:rPr lang="zh-CN" altLang="en-US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班级：计</a:t>
            </a:r>
            <a:r>
              <a:rPr lang="en-US" altLang="x-none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16-1   </a:t>
            </a:r>
            <a:endParaRPr lang="en-US" altLang="x-none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algn="l" defTabSz="9144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x-none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</a:t>
            </a:r>
            <a:r>
              <a:rPr lang="zh-CN" altLang="en-US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队名：对对队</a:t>
            </a:r>
            <a:endParaRPr lang="zh-CN" altLang="en-US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algn="l" defTabSz="9144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CN" altLang="en-US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队长：</a:t>
            </a:r>
            <a:r>
              <a:rPr lang="zh-CN" altLang="en-US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史丽佳</a:t>
            </a:r>
            <a:endParaRPr lang="zh-CN" altLang="en-US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algn="l" defTabSz="9144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zh-CN" altLang="en-US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队员：孟彤 李书楠                                                                                                                         </a:t>
            </a:r>
            <a:endParaRPr lang="zh-CN" altLang="en-US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3076" name="文本框 4"/>
          <p:cNvSpPr/>
          <p:nvPr/>
        </p:nvSpPr>
        <p:spPr>
          <a:xfrm>
            <a:off x="638175" y="3171825"/>
            <a:ext cx="10445750" cy="518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>
              <a:lnSpc>
                <a:spcPct val="1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决赛主题：</a:t>
            </a:r>
            <a:r>
              <a:rPr lang="zh-CN" altLang="en-US" sz="280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美丽吉林</a:t>
            </a:r>
            <a:r>
              <a:rPr lang="zh-CN" altLang="en-US" sz="2400" dirty="0">
                <a:solidFill>
                  <a:srgbClr val="000000"/>
                </a:solidFill>
                <a:latin typeface="华文中宋" panose="02010600040101010101" charset="-122"/>
                <a:ea typeface="华文中宋" panose="02010600040101010101" charset="-122"/>
                <a:sym typeface="华文中宋" panose="02010600040101010101" charset="-122"/>
              </a:rPr>
              <a:t>（前端设计）</a:t>
            </a:r>
            <a:endParaRPr lang="zh-CN" altLang="en-US" sz="24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文本框 5"/>
          <p:cNvSpPr/>
          <p:nvPr/>
        </p:nvSpPr>
        <p:spPr>
          <a:xfrm>
            <a:off x="11430" y="1078865"/>
            <a:ext cx="4149725" cy="10668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子页简洁大方</a:t>
            </a:r>
            <a:endParaRPr lang="zh-CN" altLang="en-US" sz="3200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峻山·北山</a:t>
            </a:r>
            <a:endParaRPr lang="zh-CN" altLang="en-US" sz="3200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0243" name="图片 9" descr="C:\Users\lenovo\Desktop\ppt魅力吉林\QQ截图20170513223147.pngQQ截图20170513223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0" y="981075"/>
            <a:ext cx="4105275" cy="5829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4" name="图片 10" descr="C:\Users\lenovo\Desktop\ppt魅力吉林\QQ截图20170513223203.pngQQ截图201705132232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38" y="3013075"/>
            <a:ext cx="3643312" cy="2290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五边形 3"/>
          <p:cNvSpPr/>
          <p:nvPr/>
        </p:nvSpPr>
        <p:spPr>
          <a:xfrm>
            <a:off x="11430" y="-571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子页也美观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内容占位符 2"/>
          <p:cNvSpPr>
            <a:spLocks noGrp="1"/>
          </p:cNvSpPr>
          <p:nvPr>
            <p:ph idx="1"/>
          </p:nvPr>
        </p:nvSpPr>
        <p:spPr>
          <a:xfrm>
            <a:off x="-11112" y="1190625"/>
            <a:ext cx="6297612" cy="2251075"/>
          </a:xfrm>
        </p:spPr>
        <p:txBody>
          <a:bodyPr vert="horz">
            <a:normAutofit/>
          </a:bodyPr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子页简洁大方</a:t>
            </a: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松花湖</a:t>
            </a: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11267" name="图片 4" descr="QQ截图201705132232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550" y="949325"/>
            <a:ext cx="4006850" cy="5719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8" name="图片 5" descr="QQ截图20170513223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13" y="2424113"/>
            <a:ext cx="3867150" cy="2770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五边形 3"/>
          <p:cNvSpPr/>
          <p:nvPr/>
        </p:nvSpPr>
        <p:spPr>
          <a:xfrm>
            <a:off x="11430" y="-571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子页也美观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8" dur="10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内容占位符 2"/>
          <p:cNvSpPr>
            <a:spLocks noGrp="1"/>
          </p:cNvSpPr>
          <p:nvPr>
            <p:ph idx="1"/>
          </p:nvPr>
        </p:nvSpPr>
        <p:spPr>
          <a:xfrm>
            <a:off x="150813" y="1296988"/>
            <a:ext cx="10107612" cy="2205037"/>
          </a:xfrm>
        </p:spPr>
        <p:txBody>
          <a:bodyPr vert="horz">
            <a:normAutofit/>
          </a:bodyPr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子页简洁大方</a:t>
            </a: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商业圈</a:t>
            </a: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28600" indent="-228600" algn="l" defTabSz="914400">
              <a:buFont typeface="Wingdings" panose="05000000000000000000" pitchFamily="2" charset="2"/>
              <a:buChar char="u"/>
            </a:pP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12291" name="图片 5" descr="QQ截图20170513223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50" y="920750"/>
            <a:ext cx="3594100" cy="4514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图片 6" descr="QQ截图201705132235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5435600"/>
            <a:ext cx="3594100" cy="1419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五边形 3"/>
          <p:cNvSpPr/>
          <p:nvPr/>
        </p:nvSpPr>
        <p:spPr>
          <a:xfrm>
            <a:off x="11430" y="-571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子页也美观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>
                                      <p:cBhvr>
                                        <p:cTn id="25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>
                                      <p:cBhvr>
                                        <p:cTn id="28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内容占位符 2"/>
          <p:cNvSpPr>
            <a:spLocks noGrp="1"/>
          </p:cNvSpPr>
          <p:nvPr>
            <p:ph idx="1"/>
          </p:nvPr>
        </p:nvSpPr>
        <p:spPr>
          <a:xfrm>
            <a:off x="279400" y="1196975"/>
            <a:ext cx="6224588" cy="1781175"/>
          </a:xfrm>
        </p:spPr>
        <p:txBody>
          <a:bodyPr vert="horz">
            <a:normAutofit/>
          </a:bodyPr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子页简洁大方</a:t>
            </a: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校园</a:t>
            </a: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13315" name="图片 8" descr="TJ9C41MCK`X1)3C$[CQEKB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8625" y="1627188"/>
            <a:ext cx="4427538" cy="49196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6" name="图片 9" descr="O~HE[0@4WN4@D5E]_I{UD1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50" y="2166938"/>
            <a:ext cx="4217988" cy="3168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五边形 3"/>
          <p:cNvSpPr/>
          <p:nvPr/>
        </p:nvSpPr>
        <p:spPr>
          <a:xfrm>
            <a:off x="11430" y="-571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子页也美观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charRg st="7" end="1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5" dur="1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6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五边形 3"/>
          <p:cNvSpPr/>
          <p:nvPr/>
        </p:nvSpPr>
        <p:spPr>
          <a:xfrm>
            <a:off x="11430" y="317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主体思想，子页思路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5078095" y="4077335"/>
            <a:ext cx="1483995" cy="2814955"/>
          </a:xfrm>
          <a:prstGeom prst="triangl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/>
              <a:t>子页</a:t>
            </a:r>
            <a:endParaRPr lang="zh-CN" altLang="en-US" sz="3200" b="1"/>
          </a:p>
        </p:txBody>
      </p:sp>
      <p:sp>
        <p:nvSpPr>
          <p:cNvPr id="7" name="矩形 6"/>
          <p:cNvSpPr/>
          <p:nvPr/>
        </p:nvSpPr>
        <p:spPr>
          <a:xfrm>
            <a:off x="1918335" y="4001135"/>
            <a:ext cx="8032115" cy="7620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下弧形箭头 8"/>
          <p:cNvSpPr/>
          <p:nvPr/>
        </p:nvSpPr>
        <p:spPr>
          <a:xfrm>
            <a:off x="7907020" y="3149600"/>
            <a:ext cx="4038600" cy="229235"/>
          </a:xfrm>
          <a:prstGeom prst="curved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下弧形箭头 10"/>
          <p:cNvSpPr/>
          <p:nvPr/>
        </p:nvSpPr>
        <p:spPr>
          <a:xfrm>
            <a:off x="11430" y="3149600"/>
            <a:ext cx="4038600" cy="229235"/>
          </a:xfrm>
          <a:prstGeom prst="curvedUp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9874250" y="3389630"/>
            <a:ext cx="76200" cy="6115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flipH="1">
            <a:off x="1918335" y="3389630"/>
            <a:ext cx="76200" cy="6115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348980" y="3013075"/>
            <a:ext cx="3154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每一个子页都有着不同的设计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6195" y="3013075"/>
            <a:ext cx="3840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为与主页进行区分，采用了黑色主题</a:t>
            </a: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1697355" y="2003425"/>
            <a:ext cx="2783840" cy="94869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158355" y="2003425"/>
            <a:ext cx="2585085" cy="100965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对角圆角矩形 20"/>
          <p:cNvSpPr/>
          <p:nvPr/>
        </p:nvSpPr>
        <p:spPr>
          <a:xfrm>
            <a:off x="4481195" y="1588770"/>
            <a:ext cx="2677160" cy="718820"/>
          </a:xfrm>
          <a:prstGeom prst="round2Diag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结尾与主页相同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"/>
          <p:cNvSpPr>
            <a:spLocks noGrp="1"/>
          </p:cNvSpPr>
          <p:nvPr>
            <p:ph type="ctrTitle"/>
          </p:nvPr>
        </p:nvSpPr>
        <p:spPr>
          <a:xfrm>
            <a:off x="1439863" y="1905000"/>
            <a:ext cx="9144000" cy="1604963"/>
          </a:xfrm>
        </p:spPr>
        <p:txBody>
          <a:bodyPr vert="horz" anchor="b">
            <a:normAutofit/>
          </a:bodyPr>
          <a:p>
            <a:r>
              <a:rPr lang="zh-CN" altLang="en-US" sz="6600" b="1" kern="1200" dirty="0">
                <a:latin typeface="文鼎行楷碑体_B" charset="-122"/>
                <a:ea typeface="微软雅黑" panose="020B0503020204020204" charset="-122"/>
                <a:sym typeface="文鼎行楷碑体_B" charset="-122"/>
              </a:rPr>
              <a:t>动态特效与代码</a:t>
            </a:r>
            <a:endParaRPr lang="zh-CN" altLang="en-US" sz="6600" b="1" kern="1200" dirty="0">
              <a:latin typeface="文鼎行楷碑体_B" charset="-122"/>
              <a:ea typeface="微软雅黑" panose="020B0503020204020204" charset="-122"/>
              <a:sym typeface="文鼎行楷碑体_B" charset="-122"/>
            </a:endParaRPr>
          </a:p>
        </p:txBody>
      </p:sp>
      <p:sp>
        <p:nvSpPr>
          <p:cNvPr id="14340" name="文本框 4"/>
          <p:cNvSpPr/>
          <p:nvPr/>
        </p:nvSpPr>
        <p:spPr>
          <a:xfrm>
            <a:off x="638175" y="3171825"/>
            <a:ext cx="10445750" cy="4572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>
              <a:lnSpc>
                <a:spcPct val="100000"/>
              </a:lnSpc>
            </a:pPr>
            <a:endParaRPr lang="zh-CN" altLang="en-US" sz="24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图片 8" descr="I0EOYGJXL)S(MDAJX1[M8F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8463" y="857250"/>
            <a:ext cx="2847975" cy="5873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内容占位符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0188" y="996950"/>
            <a:ext cx="3184525" cy="5302250"/>
          </a:xfrm>
        </p:spPr>
      </p:pic>
      <p:pic>
        <p:nvPicPr>
          <p:cNvPr id="15364" name="图片 6" descr="~(~T{]5BW]{U19J{ERO[NC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063" y="2208213"/>
            <a:ext cx="4675187" cy="3171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5" name="图片 10" descr="NFE7E6R9CV5ES]_6Q2IRF%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1217613"/>
            <a:ext cx="6496050" cy="4860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6" name="减号 12"/>
          <p:cNvSpPr/>
          <p:nvPr/>
        </p:nvSpPr>
        <p:spPr>
          <a:xfrm>
            <a:off x="6677025" y="1217613"/>
            <a:ext cx="1485900" cy="1204912"/>
          </a:xfrm>
          <a:custGeom>
            <a:avLst/>
            <a:gdLst>
              <a:gd name="txL" fmla="*/ 0 w 2340"/>
              <a:gd name="txT" fmla="*/ 0 h 1898"/>
              <a:gd name="txR" fmla="*/ 2340 w 2340"/>
              <a:gd name="txB" fmla="*/ 1898 h 1898"/>
            </a:gdLst>
            <a:ahLst/>
            <a:cxnLst/>
            <a:rect l="txL" t="txT" r="txR" b="txB"/>
            <a:pathLst>
              <a:path w="2340" h="1898">
                <a:moveTo>
                  <a:pt x="310" y="725"/>
                </a:moveTo>
                <a:lnTo>
                  <a:pt x="2029" y="725"/>
                </a:lnTo>
                <a:lnTo>
                  <a:pt x="2029" y="1172"/>
                </a:lnTo>
                <a:lnTo>
                  <a:pt x="310" y="1172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4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html</a:t>
            </a:r>
            <a:endParaRPr lang="en-US" altLang="x-none" sz="24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15367" name="减号 13"/>
          <p:cNvSpPr/>
          <p:nvPr/>
        </p:nvSpPr>
        <p:spPr>
          <a:xfrm>
            <a:off x="6677025" y="1217613"/>
            <a:ext cx="1485900" cy="1130300"/>
          </a:xfrm>
          <a:custGeom>
            <a:avLst/>
            <a:gdLst>
              <a:gd name="txL" fmla="*/ 0 w 2340"/>
              <a:gd name="txT" fmla="*/ 0 h 1779"/>
              <a:gd name="txR" fmla="*/ 2340 w 2340"/>
              <a:gd name="txB" fmla="*/ 1779 h 1779"/>
            </a:gdLst>
            <a:ahLst/>
            <a:cxnLst/>
            <a:rect l="txL" t="txT" r="txR" b="txB"/>
            <a:pathLst>
              <a:path w="2340" h="1779">
                <a:moveTo>
                  <a:pt x="310" y="680"/>
                </a:moveTo>
                <a:lnTo>
                  <a:pt x="2029" y="680"/>
                </a:lnTo>
                <a:lnTo>
                  <a:pt x="2029" y="1098"/>
                </a:lnTo>
                <a:lnTo>
                  <a:pt x="310" y="1098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css</a:t>
            </a:r>
            <a:endParaRPr lang="en-US" altLang="x-none" sz="28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15368" name="减号 14"/>
          <p:cNvSpPr/>
          <p:nvPr/>
        </p:nvSpPr>
        <p:spPr>
          <a:xfrm>
            <a:off x="6807200" y="1293813"/>
            <a:ext cx="1211263" cy="1054100"/>
          </a:xfrm>
          <a:custGeom>
            <a:avLst/>
            <a:gdLst>
              <a:gd name="txL" fmla="*/ 0 w 1907"/>
              <a:gd name="txT" fmla="*/ 0 h 1660"/>
              <a:gd name="txR" fmla="*/ 1907 w 1907"/>
              <a:gd name="txB" fmla="*/ 1660 h 1660"/>
            </a:gdLst>
            <a:ahLst/>
            <a:cxnLst/>
            <a:rect l="txL" t="txT" r="txR" b="txB"/>
            <a:pathLst>
              <a:path w="1907" h="1660">
                <a:moveTo>
                  <a:pt x="252" y="634"/>
                </a:moveTo>
                <a:lnTo>
                  <a:pt x="1654" y="634"/>
                </a:lnTo>
                <a:lnTo>
                  <a:pt x="1654" y="1025"/>
                </a:lnTo>
                <a:lnTo>
                  <a:pt x="252" y="1025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js</a:t>
            </a:r>
            <a:endParaRPr lang="en-US" altLang="x-none" sz="28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pic>
        <p:nvPicPr>
          <p:cNvPr id="15369" name="图片 15" descr="WM8AF58XSVJ)1[IKNP4]YGW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950" y="2143125"/>
            <a:ext cx="5067300" cy="3236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0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463" y="1987550"/>
            <a:ext cx="3259137" cy="40909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1" name="图片 18" descr="EM)J`KL%Y3JC(A7KSQH233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300" y="1987550"/>
            <a:ext cx="3416300" cy="426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2" name="图片 19" descr="HOZAD$XFNU0GN2(I6M~`2Y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7025" y="2017713"/>
            <a:ext cx="5514975" cy="3552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轮播图（首页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+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子页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都有轮播效果）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7" dur="10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>
                                      <p:cBhvr>
                                        <p:cTn id="22" dur="2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5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1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93" dur="10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900" decel="100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16" dur="10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.000000"/>
                                          </p:val>
                                        </p:tav>
                                        <p:tav tm="50000">
                                          <p:val>
                                            <p:fltVal val="0.95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25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6" grpId="0" bldLvl="0"/>
      <p:bldP spid="15366" grpId="1" bldLvl="0"/>
      <p:bldP spid="15367" grpId="0" bldLvl="0"/>
      <p:bldP spid="15367" grpId="1" bldLvl="0"/>
      <p:bldP spid="15368" grpId="0" bldLvl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7" name="图片 6" descr="398[X%IQG0I8Y8~$ZP%}JQ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38225"/>
            <a:ext cx="10058400" cy="2266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图片 7" descr="VP]$JF)7[P{F3AY~3Q%XPR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721100"/>
            <a:ext cx="8915400" cy="2690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9" name="流程图: 终止 8"/>
          <p:cNvSpPr/>
          <p:nvPr/>
        </p:nvSpPr>
        <p:spPr>
          <a:xfrm>
            <a:off x="304800" y="3305175"/>
            <a:ext cx="1085850" cy="415925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html</a:t>
            </a:r>
            <a:endParaRPr lang="en-US" altLang="x-none" sz="28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pic>
        <p:nvPicPr>
          <p:cNvPr id="16390" name="图片 9" descr="$ZSM}BBE`{OH1J%6K$ZOWN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3721100"/>
            <a:ext cx="6534150" cy="2822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1" name="流程图: 终止 10"/>
          <p:cNvSpPr/>
          <p:nvPr/>
        </p:nvSpPr>
        <p:spPr>
          <a:xfrm>
            <a:off x="361950" y="3305175"/>
            <a:ext cx="914400" cy="511175"/>
          </a:xfrm>
          <a:prstGeom prst="flowChartTerminator">
            <a:avLst/>
          </a:pr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css</a:t>
            </a:r>
            <a:endParaRPr lang="en-US" altLang="x-none" sz="28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二级菜单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6250 -0.008333 L -0.012500 -0.008333 L -0.018750 -0.008333 L -0.025000 -0.008333 L -0.031250 0.000000 L -0.034375 0.013889 L -0.034375 0.025000 L -0.028125 0.030556 L -0.021875 0.033333 L -0.015625 0.036111 L -0.009375 0.036111 L -0.003125 0.038889 L 0.003125 0.041667 L 0.009375 0.036111 L 0.009375 0.025000 L 0.009375 0.013889 L 0.009375 0.002778 L 0.003125 0.002778 L -0.003125 -0.002778 L -0.010937 -0.002778 L -0.017188 -0.002778 L -0.023438 -0.002778 L -0.029687 0.002778 L -0.032812 0.013889 L -0.032812 0.025000 L -0.032812 0.036111 L -0.025000 0.044444 L -0.018750 0.047222 L -0.012500 0.050000 L -0.006250 0.052778 L 0.000000 0.052778 L 0.006250 0.052778 L 0.014062 0.050000 L 0.017188 0.038889 L 0.020312 0.025000 L 0.015625 0.011111 L 0.009375 0.011111 L 0.003125 0.011111 L -0.003125 0.011111 L -0.010937 0.011111 L -0.017188 0.011111 L -0.023438 0.011111 L -0.023438 0.022222 L -0.023438 0.033333 L -0.017188 0.041667 L -0.010937 0.044444 L -0.004688 0.044444 L 0.001563 0.044444 L 0.007813 0.044444 L 0.014062 0.044444 L 0.020312 0.044444 L 0.026563 0.044444 L 0.032812 0.044444 L 0.032812 0.033333 L 0.032812 0.022222 L 0.032812 0.011111 L 0.025000 0.008333 L 0.018750 0.005556 L 0.010937 0.005556 L 0.004688 0.005556 L -0.001563 0.005556 L -0.007813 0.005556 L -0.014062 0.005556 L -0.020312 0.005556 L -0.023438 0.016667 L -0.023438 0.027778 L -0.023438 0.038889 L -0.017188 0.047222 L -0.009375 0.052778 L -0.003125 0.052778 L 0.003125 0.058333 L 0.009375 0.058333 L 0.017188 0.058333 L 0.023438 0.058333 L 0.029687 0.058333 L 0.035937 0.058333 L 0.043750 0.058333 L 0.050000 0.058333 L 0.050000 0.044444 L 0.046875 0.033333 L 0.040625 0.027778 L 0.034375 0.019444 L 0.028125 0.016667 L 0.020312 0.011111 L 0.014062 0.008333 L 0.007813 0.008333 L 0.001563 0.008333 L -0.004688 0.008333 L -0.010937 0.008333 L -0.017188 0.011111 L -0.021875 0.022222 L -0.023438 0.033333 L -0.023438 0.044444 L -0.015625 0.052778 L -0.009375 0.052778 L -0.003125 0.052778 L 0.003125 0.052778 L 0.010937 0.052778 L 0.017188 0.052778 L 0.023438 0.052778 L 0.029687 0.052778 L 0.037500 0.052778 L 0.043750 0.052778 L 0.043750 0.038889 L 0.045313 0.027778 L 0.045313 0.016667 L 0.045313 0.005556 L 0.039063 -0.002778 L 0.032812 -0.008333 L 0.026563 -0.011111 L 0.020312 -0.011111 L 0.014062 -0.011111 L 0.004688 -0.011111 L -0.001563 -0.011111 L -0.007813 -0.011111 L -0.015625 -0.005556 L -0.021875 0.005556 L -0.025000 0.016667 L -0.025000 0.027778 L -0.025000 0.038889 L -0.017188 0.047222 L -0.010937 0.050000 L -0.004688 0.050000 L 0.001563 0.052778 L 0.009375 0.052778 L 0.015625 0.052778 L 0.021875 0.052778 L 0.028125 0.052778 L 0.034375 0.052778 L 0.042188 0.052778 L 0.046875 0.038889 L 0.046875 0.027778 L 0.046875 0.016667 L 0.040625 0.011111 L 0.034375 0.008333 L 0.028125 0.008333 L 0.020312 0.005556 L 0.014062 0.000000 L 0.007813 0.000000 L 0.001563 0.000000 L -0.004688 0.000000 L -0.010937 0.000000 L -0.017188 0.005556 L -0.020312 0.016667 L -0.020312 0.027778 L -0.020312 0.038889 L -0.014062 0.047222 L -0.007813 0.047222 L -0.001563 0.047222 L 0.004688 0.047222 L 0.010937 0.047222 L 0.017188 0.047222 L 0.023438 0.047222 L 0.029687 0.047222 L 0.025000 0.036111 L 0.018750 0.027778 L 0.012500 0.019444 " pathEditMode="relative" ptsTypes="">
                                      <p:cBhvr>
                                        <p:cTn id="6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charRg st="0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.000000"/>
                                          </p:val>
                                        </p:tav>
                                        <p:tav tm="50000">
                                          <p:val>
                                            <p:fltVal val="0.95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6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bldLvl="0" build="allAtOnce"/>
      <p:bldP spid="16389" grpId="1" bldLvl="0" build="allAtOnce"/>
      <p:bldP spid="16391" grpId="0" bldLvl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11" name="图片 5" descr="TL3E%LGY]L}([OGXY7Q26H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900" y="1539875"/>
            <a:ext cx="11591925" cy="60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减号 6"/>
          <p:cNvSpPr/>
          <p:nvPr/>
        </p:nvSpPr>
        <p:spPr>
          <a:xfrm>
            <a:off x="285750" y="1847850"/>
            <a:ext cx="1676400" cy="1390650"/>
          </a:xfrm>
          <a:custGeom>
            <a:avLst/>
            <a:gdLst>
              <a:gd name="txL" fmla="*/ 0 w 2639"/>
              <a:gd name="txT" fmla="*/ 0 h 2189"/>
              <a:gd name="txR" fmla="*/ 2639 w 2639"/>
              <a:gd name="txB" fmla="*/ 2189 h 2189"/>
            </a:gdLst>
            <a:ahLst/>
            <a:cxnLst/>
            <a:rect l="txL" t="txT" r="txR" b="txB"/>
            <a:pathLst>
              <a:path w="2639" h="2189">
                <a:moveTo>
                  <a:pt x="349" y="837"/>
                </a:moveTo>
                <a:lnTo>
                  <a:pt x="2289" y="837"/>
                </a:lnTo>
                <a:lnTo>
                  <a:pt x="2289" y="1351"/>
                </a:lnTo>
                <a:lnTo>
                  <a:pt x="349" y="1351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html</a:t>
            </a:r>
            <a:endParaRPr lang="en-US" altLang="x-none" sz="28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pic>
        <p:nvPicPr>
          <p:cNvPr id="17413" name="图片 8" descr="BHC]FA)G%(WHSEOQMMHZ6L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877503"/>
            <a:ext cx="10128250" cy="1103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4" name="减号 9"/>
          <p:cNvSpPr/>
          <p:nvPr/>
        </p:nvSpPr>
        <p:spPr>
          <a:xfrm>
            <a:off x="193675" y="3743960"/>
            <a:ext cx="2061845" cy="1441450"/>
          </a:xfrm>
          <a:custGeom>
            <a:avLst/>
            <a:gdLst>
              <a:gd name="txL" fmla="*/ 0 w 2549"/>
              <a:gd name="txT" fmla="*/ 0 h 1620"/>
              <a:gd name="txR" fmla="*/ 2549 w 2549"/>
              <a:gd name="txB" fmla="*/ 1620 h 1620"/>
            </a:gdLst>
            <a:ahLst/>
            <a:cxnLst/>
            <a:rect l="txL" t="txT" r="txR" b="txB"/>
            <a:pathLst>
              <a:path w="2549" h="1620">
                <a:moveTo>
                  <a:pt x="337" y="619"/>
                </a:moveTo>
                <a:lnTo>
                  <a:pt x="2211" y="619"/>
                </a:lnTo>
                <a:lnTo>
                  <a:pt x="2211" y="1000"/>
                </a:lnTo>
                <a:lnTo>
                  <a:pt x="337" y="1000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css&amp;css3</a:t>
            </a:r>
            <a:endParaRPr lang="en-US" altLang="x-none" sz="28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pic>
        <p:nvPicPr>
          <p:cNvPr id="17415" name="图片 10" descr="J@4711G2~ZGUHX9P@R~7RX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5032375"/>
            <a:ext cx="10306050" cy="857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梯形背景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800" decel="100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3" dur="800" decel="100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3" dur="800" decel="100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bldLvl="0"/>
      <p:bldP spid="17412" grpId="1" bldLvl="0"/>
      <p:bldP spid="1741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5" name="图片 6" descr="V$6{$01X4VMM(O~0PBIFX`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7138" y="1066800"/>
            <a:ext cx="3040062" cy="3086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6" name="图片 7" descr="X_G3F{DH)4[1K{%0UXB9D9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1137920"/>
            <a:ext cx="3014663" cy="30146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图片 8" descr="9~E0$6TCL]EJ~A~J}[ZTNY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8" y="4832350"/>
            <a:ext cx="5294312" cy="1773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8" name="减号 9"/>
          <p:cNvSpPr/>
          <p:nvPr/>
        </p:nvSpPr>
        <p:spPr>
          <a:xfrm>
            <a:off x="87313" y="3924300"/>
            <a:ext cx="1504950" cy="1238250"/>
          </a:xfrm>
          <a:custGeom>
            <a:avLst/>
            <a:gdLst>
              <a:gd name="txL" fmla="*/ 0 w 2369"/>
              <a:gd name="txT" fmla="*/ 0 h 1949"/>
              <a:gd name="txR" fmla="*/ 2369 w 2369"/>
              <a:gd name="txB" fmla="*/ 1949 h 1949"/>
            </a:gdLst>
            <a:ahLst/>
            <a:cxnLst/>
            <a:rect l="txL" t="txT" r="txR" b="txB"/>
            <a:pathLst>
              <a:path w="2369" h="1949">
                <a:moveTo>
                  <a:pt x="314" y="745"/>
                </a:moveTo>
                <a:lnTo>
                  <a:pt x="2054" y="745"/>
                </a:lnTo>
                <a:lnTo>
                  <a:pt x="2054" y="1203"/>
                </a:lnTo>
                <a:lnTo>
                  <a:pt x="314" y="1203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html</a:t>
            </a:r>
            <a:endParaRPr lang="en-US" altLang="x-none" sz="28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18439" name="减号 10"/>
          <p:cNvSpPr/>
          <p:nvPr/>
        </p:nvSpPr>
        <p:spPr>
          <a:xfrm>
            <a:off x="6654800" y="448310"/>
            <a:ext cx="2120900" cy="1744345"/>
          </a:xfrm>
          <a:custGeom>
            <a:avLst/>
            <a:gdLst>
              <a:gd name="txL" fmla="*/ 0 w 2160"/>
              <a:gd name="txT" fmla="*/ 0 h 1494"/>
              <a:gd name="txR" fmla="*/ 2160 w 2160"/>
              <a:gd name="txB" fmla="*/ 1494 h 1494"/>
            </a:gdLst>
            <a:ahLst/>
            <a:cxnLst/>
            <a:rect l="txL" t="txT" r="txR" b="txB"/>
            <a:pathLst>
              <a:path w="2160" h="1494">
                <a:moveTo>
                  <a:pt x="286" y="571"/>
                </a:moveTo>
                <a:lnTo>
                  <a:pt x="1873" y="571"/>
                </a:lnTo>
                <a:lnTo>
                  <a:pt x="1873" y="922"/>
                </a:lnTo>
                <a:lnTo>
                  <a:pt x="286" y="922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css&amp;css3</a:t>
            </a:r>
            <a:endParaRPr lang="en-US" altLang="x-none" sz="28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pic>
        <p:nvPicPr>
          <p:cNvPr id="18440" name="图片 11" descr="8Z5)[TKZ00B6_SXF%$@6F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5940" y="1959610"/>
            <a:ext cx="5114290" cy="1372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1" name="图片 12" descr="L2ZJ{)NK$R7D6@FOH2S`J%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305" y="4152900"/>
            <a:ext cx="5114925" cy="1425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圆形拓展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+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覆盖（首页）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800" decel="1000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800" decel="1000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9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8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7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.000000"/>
                                          </p:val>
                                        </p:tav>
                                        <p:tav tm="50000">
                                          <p:val>
                                            <p:fltVal val="0.95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5" dur="10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.000000"/>
                                          </p:val>
                                        </p:tav>
                                        <p:tav tm="50000">
                                          <p:val>
                                            <p:fltVal val="0.95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3" dur="1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8" grpId="0" bldLvl="0"/>
      <p:bldP spid="1843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2E5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内容占位符 2"/>
          <p:cNvSpPr>
            <a:spLocks noGrp="1"/>
          </p:cNvSpPr>
          <p:nvPr>
            <p:ph idx="1"/>
          </p:nvPr>
        </p:nvSpPr>
        <p:spPr>
          <a:xfrm>
            <a:off x="1306513" y="1198563"/>
            <a:ext cx="8626475" cy="4978400"/>
          </a:xfrm>
        </p:spPr>
        <p:txBody>
          <a:bodyPr vert="horz">
            <a:normAutofit/>
          </a:bodyPr>
          <a:p>
            <a:pPr lvl="1" algn="l" defTabSz="914400">
              <a:buFont typeface="Arial" panose="020B0604020202020204" pitchFamily="34" charset="0"/>
            </a:pPr>
            <a:endParaRPr lang="en-US" altLang="x-none" sz="3200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lvl="1" algn="l" defTabSz="914400"/>
            <a:r>
              <a:rPr lang="en-US" altLang="x-none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       </a:t>
            </a:r>
            <a:endParaRPr lang="en-US" altLang="x-none" sz="3200" kern="1200" dirty="0"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1" algn="l" defTabSz="914400"/>
            <a:r>
              <a:rPr lang="en-US" altLang="x-none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	</a:t>
            </a:r>
            <a:r>
              <a:rPr lang="zh-CN" altLang="en-US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吉林是一个有着悠久历史的文化古城，这里的每一个地方都有着它存在的意义和美感。</a:t>
            </a:r>
            <a:endParaRPr lang="zh-CN" altLang="en-US" sz="3200" kern="1200" dirty="0"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lvl="1" algn="l" defTabSz="914400"/>
            <a:r>
              <a:rPr lang="en-US" altLang="zh-CN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“</a:t>
            </a:r>
            <a:r>
              <a:rPr lang="zh-CN" altLang="en-US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雾凇之都，魅力江城</a:t>
            </a:r>
            <a:r>
              <a:rPr lang="en-US" altLang="zh-CN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”</a:t>
            </a:r>
            <a:r>
              <a:rPr lang="zh-CN" altLang="en-US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是对他的评价。</a:t>
            </a:r>
            <a:r>
              <a:rPr lang="en-US" altLang="zh-CN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“</a:t>
            </a:r>
            <a:r>
              <a:rPr lang="zh-CN" altLang="en-US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同舟共济，激流勇进</a:t>
            </a:r>
            <a:r>
              <a:rPr lang="en-US" altLang="zh-CN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”</a:t>
            </a:r>
            <a:r>
              <a:rPr lang="zh-CN" altLang="en-US" sz="3200" kern="1200" dirty="0"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是他的精神。而网页可以让我们通过电脑，透过屏幕，来感受他独特的美丽</a:t>
            </a:r>
            <a:endParaRPr lang="zh-CN" altLang="en-US" sz="3200" kern="1200" dirty="0"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99" name="五边形 3"/>
          <p:cNvSpPr/>
          <p:nvPr/>
        </p:nvSpPr>
        <p:spPr>
          <a:xfrm>
            <a:off x="-31750" y="-6667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网页制作</a:t>
            </a:r>
            <a:r>
              <a:rPr lang="en-US" altLang="x-none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&amp;</a:t>
            </a:r>
            <a:r>
              <a:rPr lang="zh-CN" altLang="en-US" sz="32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美丽吉林</a:t>
            </a:r>
            <a:endParaRPr lang="zh-CN" altLang="en-US" sz="32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减号 4"/>
          <p:cNvSpPr/>
          <p:nvPr/>
        </p:nvSpPr>
        <p:spPr>
          <a:xfrm>
            <a:off x="-609600" y="6169025"/>
            <a:ext cx="13019088" cy="746125"/>
          </a:xfrm>
          <a:custGeom>
            <a:avLst/>
            <a:gdLst>
              <a:gd name="txL" fmla="*/ 0 w 20506"/>
              <a:gd name="txT" fmla="*/ 0 h 1176"/>
              <a:gd name="txR" fmla="*/ 20506 w 20506"/>
              <a:gd name="txB" fmla="*/ 1176 h 1176"/>
            </a:gdLst>
            <a:ahLst/>
            <a:cxnLst/>
            <a:rect l="txL" t="txT" r="txR" b="txB"/>
            <a:pathLst>
              <a:path w="20506" h="1176">
                <a:moveTo>
                  <a:pt x="2718" y="449"/>
                </a:moveTo>
                <a:lnTo>
                  <a:pt x="17787" y="449"/>
                </a:lnTo>
                <a:lnTo>
                  <a:pt x="17787" y="726"/>
                </a:lnTo>
                <a:lnTo>
                  <a:pt x="2718" y="726"/>
                </a:lnTo>
                <a:close/>
              </a:path>
            </a:pathLst>
          </a:custGeom>
          <a:solidFill>
            <a:schemeClr val="bg2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endParaRPr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9" name="图片 9" descr="BE8(1VXZ2B3CLJ[O(I[{]D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3957638"/>
            <a:ext cx="1962150" cy="2197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0" name="图片 10" descr="$81GTVQ7YQ}C89]M69J3ST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6050"/>
            <a:ext cx="2022475" cy="2257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图片 11" descr="E6]C]KHXSUFCI%GW`(4{87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88" y="1130300"/>
            <a:ext cx="6673850" cy="28273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2" name="图片 12" descr="48PAR3UKK~NE~~0GY_}I99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325" y="4191000"/>
            <a:ext cx="3803650" cy="2514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4" name="减号 14"/>
          <p:cNvSpPr/>
          <p:nvPr/>
        </p:nvSpPr>
        <p:spPr>
          <a:xfrm>
            <a:off x="2630488" y="933450"/>
            <a:ext cx="1257300" cy="1293813"/>
          </a:xfrm>
          <a:custGeom>
            <a:avLst/>
            <a:gdLst>
              <a:gd name="txL" fmla="*/ 0 w 1980"/>
              <a:gd name="txT" fmla="*/ 0 h 2038"/>
              <a:gd name="txR" fmla="*/ 1980 w 1980"/>
              <a:gd name="txB" fmla="*/ 2038 h 2038"/>
            </a:gdLst>
            <a:ahLst/>
            <a:cxnLst/>
            <a:rect l="txL" t="txT" r="txR" b="txB"/>
            <a:pathLst>
              <a:path w="1980" h="2038">
                <a:moveTo>
                  <a:pt x="262" y="779"/>
                </a:moveTo>
                <a:lnTo>
                  <a:pt x="1717" y="779"/>
                </a:lnTo>
                <a:lnTo>
                  <a:pt x="1717" y="1258"/>
                </a:lnTo>
                <a:lnTo>
                  <a:pt x="262" y="1258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70AD47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pPr lvl="0" algn="ctr">
              <a:lnSpc>
                <a:spcPct val="10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html</a:t>
            </a:r>
            <a:endParaRPr lang="en-US" altLang="x-none" sz="28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旋转和放大（首页）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80000">
                                          <p:val>
                                            <p:fltVal val="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.000000"/>
                                          </p:val>
                                        </p:tav>
                                        <p:tav tm="50000">
                                          <p:val>
                                            <p:fltVal val="0.95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6" dur="10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5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4" grpId="0" bldLvl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>
            <a:normAutofit/>
          </a:bodyPr>
          <a:p>
            <a:pPr marL="228600" indent="-228600" algn="l" defTabSz="914400">
              <a:buFont typeface="Arial" panose="020B0604020202020204" pitchFamily="34" charset="0"/>
              <a:buChar char="•"/>
            </a:pPr>
            <a:endParaRPr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0483" name="图片 6" descr="A_H`~]3R9D[D99DG3T{X~E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063625"/>
            <a:ext cx="10220325" cy="53038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4" name="图片 7" descr="351[J}TO]YCOWK3AG5WGU]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95325"/>
            <a:ext cx="4257675" cy="56943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5" name="图片 8" descr="7~O47ZQ0}P}1N24G`~]T)Z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1063625"/>
            <a:ext cx="5892800" cy="4618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特色排版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—float +rgba()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（朱雀山、龙潭山、北山）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4" dur="800" decel="100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24" dur="800" decel="1000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8" name="图片 6" descr="SDZ[]EV72Q674XERXG1BF[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6405" y="1480820"/>
            <a:ext cx="5391785" cy="45929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9" name="图片 7" descr="G3E$(%WY}0AT$NSORSREV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88" y="1480820"/>
            <a:ext cx="5311775" cy="2162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鼠标移动到图片上图片略放大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+</a:t>
            </a:r>
            <a:r>
              <a:rPr lang="zh-CN" altLang="en-US" sz="2400" b="1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清晰（朱雀山、龙潭山、北山）</a:t>
            </a:r>
            <a:endParaRPr lang="zh-CN" altLang="en-US" sz="2400" b="1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pic>
        <p:nvPicPr>
          <p:cNvPr id="2" name="图片 1" descr="QQ截图201705211938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" y="1477645"/>
            <a:ext cx="6562090" cy="2167890"/>
          </a:xfrm>
          <a:prstGeom prst="rect">
            <a:avLst/>
          </a:prstGeom>
        </p:spPr>
      </p:pic>
      <p:pic>
        <p:nvPicPr>
          <p:cNvPr id="3" name="图片 2" descr="QQ截图201705211939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" y="3959225"/>
            <a:ext cx="6562090" cy="2115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9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1" name="图片 7" descr="A[~~O[M)QF6}_AP7X%G{K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3875088"/>
            <a:ext cx="8143875" cy="2301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图片 10" descr="J0LX7ZE_V24_JYG5$V@LZ2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447800"/>
            <a:ext cx="7934325" cy="2209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3" name="图片 6" descr="U}FU1WA]}GA6SJ]`879J((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923925"/>
            <a:ext cx="9086850" cy="52530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图片 11" descr="CFS}1HZ%5`XWETZK)T)J]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718" y="1289685"/>
            <a:ext cx="3362325" cy="45227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QQ截图201705141820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620" y="1289685"/>
            <a:ext cx="3108325" cy="4523740"/>
          </a:xfrm>
          <a:prstGeom prst="rect">
            <a:avLst/>
          </a:prstGeom>
        </p:spPr>
      </p:pic>
      <p:sp>
        <p:nvSpPr>
          <p:cNvPr id="4099" name="五边形 3"/>
          <p:cNvSpPr/>
          <p:nvPr/>
        </p:nvSpPr>
        <p:spPr>
          <a:xfrm>
            <a:off x="11430" y="-635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动态边框（松花湖）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8" dur="10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3" dur="10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41" dur="800" decel="1000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9" name="五边形 3"/>
          <p:cNvSpPr/>
          <p:nvPr/>
        </p:nvSpPr>
        <p:spPr>
          <a:xfrm>
            <a:off x="11430" y="-2222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放大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+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阴影（松花湖）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  <p:pic>
        <p:nvPicPr>
          <p:cNvPr id="4" name="图片 3" descr="QQ截图201705222017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" y="3228340"/>
            <a:ext cx="10761345" cy="2331085"/>
          </a:xfrm>
          <a:prstGeom prst="rect">
            <a:avLst/>
          </a:prstGeom>
        </p:spPr>
      </p:pic>
      <p:pic>
        <p:nvPicPr>
          <p:cNvPr id="5" name="图片 4" descr="QQ截图201705222017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" y="814705"/>
            <a:ext cx="10751185" cy="2261235"/>
          </a:xfrm>
          <a:prstGeom prst="rect">
            <a:avLst/>
          </a:prstGeom>
        </p:spPr>
      </p:pic>
      <p:pic>
        <p:nvPicPr>
          <p:cNvPr id="7" name="图片 6" descr="QQ截图201705222023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" y="5893435"/>
            <a:ext cx="10750550" cy="551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>
            <a:normAutofit/>
          </a:bodyPr>
          <a:p>
            <a:pPr marL="228600" indent="-228600" algn="l" defTabSz="914400">
              <a:buFont typeface="Arial" panose="020B0604020202020204" pitchFamily="34" charset="0"/>
              <a:buChar char="•"/>
            </a:pPr>
            <a:endParaRPr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3555" name="图片 4" descr="D80}2YKZ]3UQJ0ZH4~0YGG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952500"/>
            <a:ext cx="3638550" cy="577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6" name="图片 5" descr="E3R@KVDD6_}{%@1@5V~1[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50" y="1339850"/>
            <a:ext cx="7773988" cy="4838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7" name="图片 6" descr=")X7JD6]Z_X_`9LF_$BG5]1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5" y="877888"/>
            <a:ext cx="2609850" cy="5761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特色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div—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装书的盒子（商业圈）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10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4" dur="800" decel="100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30" dur="800" decel="1000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>
            <a:normAutofit/>
          </a:bodyPr>
          <a:p>
            <a:pPr marL="228600" indent="-228600" algn="l" defTabSz="914400">
              <a:buFont typeface="Arial" panose="020B0604020202020204" pitchFamily="34" charset="0"/>
              <a:buChar char="•"/>
            </a:pPr>
            <a:endParaRPr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4579" name="图片 4" descr="PTMSX3222B0F3RBB8ZD1P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016000"/>
            <a:ext cx="10058400" cy="565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图片 5" descr="{03W~UD_8L1D[T67R_D_$8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5625"/>
            <a:ext cx="5191125" cy="1371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图片 6" descr="Q`TRV0SG153B5G)GUSM]VU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1016000"/>
            <a:ext cx="2971800" cy="5465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2" name="图片 8" descr="ZELU@MI][G0C3I76{Q(EVS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75" y="1835150"/>
            <a:ext cx="6276975" cy="43418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选项卡（校园）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800" decel="100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0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>
                                      <p:cBhvr>
                                        <p:cTn id="34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>
            <a:normAutofit/>
          </a:bodyPr>
          <a:p>
            <a:pPr marL="228600" indent="-228600" algn="l" defTabSz="914400">
              <a:buFont typeface="Arial" panose="020B0604020202020204" pitchFamily="34" charset="0"/>
              <a:buChar char="•"/>
            </a:pPr>
            <a:endParaRPr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25603" name="图片 4" descr="RK7ZL}R~YLXJK6%%IEJ29%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" y="3817938"/>
            <a:ext cx="10058400" cy="2232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图片 5" descr="DO~_1~RTID}@P}0S(3$XI8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74763"/>
            <a:ext cx="10058400" cy="2239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图片 6" descr="0AF1`RHX$0WVGJS5B_`BBU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3" y="2234248"/>
            <a:ext cx="10945812" cy="2941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6" name="图片 7" descr="SMGBG9HZIM_G$G%N9S($CF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776605"/>
            <a:ext cx="3047365" cy="59842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QQ截图201705141837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125" y="776605"/>
            <a:ext cx="6348095" cy="6005830"/>
          </a:xfrm>
          <a:prstGeom prst="rect">
            <a:avLst/>
          </a:prstGeom>
        </p:spPr>
      </p:pic>
      <p:pic>
        <p:nvPicPr>
          <p:cNvPr id="3" name="图片 2" descr="QQ截图201705141836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640" y="760730"/>
            <a:ext cx="7143115" cy="6000115"/>
          </a:xfrm>
          <a:prstGeom prst="rect">
            <a:avLst/>
          </a:prstGeom>
        </p:spPr>
      </p:pic>
      <p:pic>
        <p:nvPicPr>
          <p:cNvPr id="4" name="图片 3" descr="QQ截图201705141836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120" y="776605"/>
            <a:ext cx="5041265" cy="6005830"/>
          </a:xfrm>
          <a:prstGeom prst="rect">
            <a:avLst/>
          </a:prstGeom>
        </p:spPr>
      </p:pic>
      <p:sp>
        <p:nvSpPr>
          <p:cNvPr id="4099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2800" b="1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特效代码</a:t>
            </a:r>
            <a:r>
              <a:rPr lang="en-US" altLang="zh-CN" sz="2800" b="1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—jQuery根据鼠标移入移出方向判断滑动块滚动方向</a:t>
            </a:r>
            <a:r>
              <a:rPr lang="zh-CN" altLang="en-US" sz="2800" b="1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（校园）</a:t>
            </a:r>
            <a:endParaRPr lang="zh-CN" altLang="en-US" sz="2800" b="1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33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内容占位符 6" descr="QQ图片20170512123518"/>
          <p:cNvPicPr>
            <a:picLocks noGrp="1"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5700" y="812800"/>
            <a:ext cx="6653213" cy="7237413"/>
          </a:xfrm>
        </p:spPr>
      </p:pic>
      <p:sp>
        <p:nvSpPr>
          <p:cNvPr id="2" name="五边形 3"/>
          <p:cNvSpPr/>
          <p:nvPr/>
        </p:nvSpPr>
        <p:spPr>
          <a:xfrm>
            <a:off x="10795" y="-2159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同舟共济，激流勇进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1.00000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385" y="-22860"/>
            <a:ext cx="12256770" cy="6903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0370" y="2381885"/>
            <a:ext cx="431355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/>
              <a:t>谢谢观看</a:t>
            </a:r>
            <a:endParaRPr lang="zh-CN" altLang="en-US" sz="6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9" name="五边形 3"/>
          <p:cNvSpPr/>
          <p:nvPr/>
        </p:nvSpPr>
        <p:spPr>
          <a:xfrm>
            <a:off x="-4445" y="-6667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主要应用的语言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5" name="八边形 4"/>
          <p:cNvSpPr/>
          <p:nvPr/>
        </p:nvSpPr>
        <p:spPr>
          <a:xfrm>
            <a:off x="4733290" y="2197735"/>
            <a:ext cx="2340610" cy="2126615"/>
          </a:xfrm>
          <a:prstGeom prst="oct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5400" b="1">
                <a:solidFill>
                  <a:srgbClr val="06D2B8"/>
                </a:solidFill>
              </a:rPr>
              <a:t>代码</a:t>
            </a:r>
            <a:endParaRPr lang="zh-CN" altLang="en-US" sz="5400" b="1">
              <a:solidFill>
                <a:srgbClr val="06D2B8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6682740" y="1737360"/>
            <a:ext cx="873760" cy="648335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066915" y="3733800"/>
            <a:ext cx="994410" cy="871855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3815080" y="3718560"/>
            <a:ext cx="918210" cy="887095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4251960" y="1966595"/>
            <a:ext cx="885825" cy="449580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7556500" y="654050"/>
            <a:ext cx="2141855" cy="20650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/>
              <a:t>css3</a:t>
            </a:r>
            <a:endParaRPr lang="en-US" altLang="zh-CN" sz="2000" b="1"/>
          </a:p>
        </p:txBody>
      </p:sp>
      <p:sp>
        <p:nvSpPr>
          <p:cNvPr id="19" name="椭圆 18"/>
          <p:cNvSpPr/>
          <p:nvPr/>
        </p:nvSpPr>
        <p:spPr>
          <a:xfrm>
            <a:off x="8061325" y="3733800"/>
            <a:ext cx="2141855" cy="20650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>
                <a:sym typeface="+mn-ea"/>
              </a:rPr>
              <a:t>javascript</a:t>
            </a:r>
            <a:endParaRPr lang="en-US" altLang="zh-CN" sz="2000" b="1"/>
          </a:p>
        </p:txBody>
      </p:sp>
      <p:sp>
        <p:nvSpPr>
          <p:cNvPr id="20" name="椭圆 19"/>
          <p:cNvSpPr/>
          <p:nvPr/>
        </p:nvSpPr>
        <p:spPr>
          <a:xfrm>
            <a:off x="1673225" y="3733800"/>
            <a:ext cx="2141855" cy="20650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00000"/>
                </a:solidFill>
                <a:ea typeface="Calibri" panose="020F0502020204030204" charset="0"/>
                <a:sym typeface="Calibri" panose="020F0502020204030204" charset="0"/>
              </a:rPr>
              <a:t>jQuery</a:t>
            </a:r>
            <a:endParaRPr lang="en-US" altLang="zh-CN" sz="2000" b="1">
              <a:ea typeface="新宋体" panose="02010609030101010101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110105" y="654050"/>
            <a:ext cx="2141855" cy="20650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/>
              <a:t>css</a:t>
            </a:r>
            <a:endParaRPr lang="en-US" altLang="zh-CN" sz="2000" b="1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902960" y="4291330"/>
            <a:ext cx="1270" cy="949960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4897120" y="5241290"/>
            <a:ext cx="2012950" cy="15144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2000" b="1"/>
              <a:t>html</a:t>
            </a:r>
            <a:endParaRPr lang="en-US" altLang="zh-CN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8" grpId="0" animBg="1"/>
      <p:bldP spid="20" grpId="0" animBg="1"/>
      <p:bldP spid="19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标题 1"/>
          <p:cNvSpPr>
            <a:spLocks noGrp="1"/>
          </p:cNvSpPr>
          <p:nvPr>
            <p:ph type="ctrTitle"/>
          </p:nvPr>
        </p:nvSpPr>
        <p:spPr>
          <a:xfrm>
            <a:off x="1439863" y="1905000"/>
            <a:ext cx="9144000" cy="1604963"/>
          </a:xfrm>
        </p:spPr>
        <p:txBody>
          <a:bodyPr vert="horz" anchor="b">
            <a:normAutofit/>
          </a:bodyPr>
          <a:p>
            <a:r>
              <a:rPr lang="zh-CN" altLang="en-US" sz="6600" b="1" kern="1200" dirty="0">
                <a:latin typeface="文鼎行楷碑体_B" charset="-122"/>
                <a:ea typeface="微软雅黑" panose="020B0503020204020204" charset="-122"/>
                <a:sym typeface="文鼎行楷碑体_B" charset="-122"/>
              </a:rPr>
              <a:t>设计与理念</a:t>
            </a:r>
            <a:endParaRPr lang="zh-CN" altLang="en-US" sz="6600" b="1" kern="1200" dirty="0">
              <a:latin typeface="文鼎行楷碑体_B" charset="-122"/>
              <a:ea typeface="微软雅黑" panose="020B0503020204020204" charset="-122"/>
              <a:sym typeface="文鼎行楷碑体_B" charset="-122"/>
            </a:endParaRPr>
          </a:p>
        </p:txBody>
      </p:sp>
      <p:sp>
        <p:nvSpPr>
          <p:cNvPr id="5123" name="副标题 2"/>
          <p:cNvSpPr>
            <a:spLocks noGrp="1"/>
          </p:cNvSpPr>
          <p:nvPr>
            <p:ph type="subTitle" idx="1"/>
          </p:nvPr>
        </p:nvSpPr>
        <p:spPr>
          <a:xfrm>
            <a:off x="6486525" y="3865563"/>
            <a:ext cx="4325938" cy="2244725"/>
          </a:xfrm>
        </p:spPr>
        <p:txBody>
          <a:bodyPr vert="horz">
            <a:normAutofit/>
          </a:bodyPr>
          <a:p>
            <a:pPr algn="l" defTabSz="914400">
              <a:lnSpc>
                <a:spcPct val="70000"/>
              </a:lnSpc>
            </a:pPr>
            <a:r>
              <a:rPr lang="en-US" altLang="x-none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</a:t>
            </a:r>
            <a:r>
              <a:rPr lang="zh-CN" altLang="en-US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                                                                                                                     </a:t>
            </a:r>
            <a:endParaRPr lang="zh-CN" altLang="en-US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sp>
        <p:nvSpPr>
          <p:cNvPr id="5124" name="文本框 4"/>
          <p:cNvSpPr/>
          <p:nvPr/>
        </p:nvSpPr>
        <p:spPr>
          <a:xfrm>
            <a:off x="638175" y="3171825"/>
            <a:ext cx="10445750" cy="4572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 algn="ctr">
              <a:lnSpc>
                <a:spcPct val="100000"/>
              </a:lnSpc>
            </a:pPr>
            <a:endParaRPr lang="zh-CN" altLang="en-US" sz="24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339725" y="1055688"/>
            <a:ext cx="10499725" cy="4365625"/>
          </a:xfrm>
        </p:spPr>
        <p:txBody>
          <a:bodyPr vert="horz">
            <a:normAutofit/>
          </a:bodyPr>
          <a:p>
            <a:pPr algn="l" defTabSz="914400">
              <a:buFont typeface="Wingdings" panose="05000000000000000000" pitchFamily="2" charset="2"/>
              <a:buChar char="u"/>
            </a:pP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相对简洁、大气、模块清晰</a:t>
            </a: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algn="l" defTabSz="914400">
              <a:buFont typeface="Wingdings" panose="05000000000000000000" pitchFamily="2" charset="2"/>
            </a:pP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6147" name="图片 12" descr="C:\Users\lenovo\Desktop\ppt魅力吉林\QQ截图20170513220358.pngQQ截图201705132203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363" y="1608138"/>
            <a:ext cx="4021137" cy="5081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15" descr="C:\Users\lenovo\Desktop\ppt魅力吉林\QQ截图20170513220754.pngQQ截图201705132207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041525"/>
            <a:ext cx="4922838" cy="3903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五边形 3"/>
          <p:cNvSpPr/>
          <p:nvPr/>
        </p:nvSpPr>
        <p:spPr>
          <a:xfrm>
            <a:off x="10795" y="-27940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我们的页面好在哪里？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>
                                            <p:txEl>
                                              <p:char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>
                                      <p:cBhvr>
                                        <p:cTn id="13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>
                                      <p:cBhvr>
                                        <p:cTn id="18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五边形 3"/>
          <p:cNvSpPr/>
          <p:nvPr/>
        </p:nvSpPr>
        <p:spPr>
          <a:xfrm>
            <a:off x="-3810" y="-1206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主体思想，主页思路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八边形 5"/>
          <p:cNvSpPr/>
          <p:nvPr/>
        </p:nvSpPr>
        <p:spPr>
          <a:xfrm>
            <a:off x="4726305" y="2348230"/>
            <a:ext cx="2340610" cy="2355850"/>
          </a:xfrm>
          <a:prstGeom prst="octago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5400" b="1">
                <a:solidFill>
                  <a:srgbClr val="06D2B8"/>
                </a:solidFill>
              </a:rPr>
              <a:t>主页</a:t>
            </a:r>
            <a:endParaRPr lang="zh-CN" altLang="en-US" sz="5400" b="1">
              <a:solidFill>
                <a:srgbClr val="06D2B8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6776085" y="1966595"/>
            <a:ext cx="963930" cy="764540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6776085" y="4352925"/>
            <a:ext cx="994410" cy="871855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4083685" y="4352925"/>
            <a:ext cx="918210" cy="887095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4037965" y="2150110"/>
            <a:ext cx="1024890" cy="535305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7770495" y="896620"/>
            <a:ext cx="2141855" cy="20650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吉林成就</a:t>
            </a:r>
            <a:endParaRPr lang="zh-CN" altLang="en-US" sz="2000" b="1"/>
          </a:p>
        </p:txBody>
      </p:sp>
      <p:sp>
        <p:nvSpPr>
          <p:cNvPr id="14" name="椭圆 13"/>
          <p:cNvSpPr/>
          <p:nvPr/>
        </p:nvSpPr>
        <p:spPr>
          <a:xfrm>
            <a:off x="7740015" y="4216400"/>
            <a:ext cx="2141855" cy="20650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吉林美食</a:t>
            </a:r>
            <a:endParaRPr lang="zh-CN" altLang="en-US" sz="2000" b="1"/>
          </a:p>
        </p:txBody>
      </p:sp>
      <p:sp>
        <p:nvSpPr>
          <p:cNvPr id="15" name="椭圆 14"/>
          <p:cNvSpPr/>
          <p:nvPr/>
        </p:nvSpPr>
        <p:spPr>
          <a:xfrm>
            <a:off x="1941830" y="4216400"/>
            <a:ext cx="2141855" cy="20650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>
                <a:latin typeface="+mj-ea"/>
                <a:ea typeface="+mj-ea"/>
              </a:rPr>
              <a:t>吉林八景</a:t>
            </a:r>
            <a:endParaRPr lang="zh-CN" altLang="en-US" sz="2000" b="1"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941830" y="896620"/>
            <a:ext cx="2141855" cy="206502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蓝色为主题</a:t>
            </a:r>
            <a:endParaRPr lang="zh-CN" altLang="en-US" sz="2000" b="1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904230" y="4704715"/>
            <a:ext cx="15240" cy="1407160"/>
          </a:xfrm>
          <a:prstGeom prst="straightConnector1">
            <a:avLst/>
          </a:prstGeom>
          <a:ln>
            <a:solidFill>
              <a:srgbClr val="06D2B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单圆角矩形 17"/>
          <p:cNvSpPr/>
          <p:nvPr/>
        </p:nvSpPr>
        <p:spPr>
          <a:xfrm>
            <a:off x="3945890" y="6158230"/>
            <a:ext cx="4099560" cy="626745"/>
          </a:xfrm>
          <a:prstGeom prst="round1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一首小诗，简单概括吉林</a:t>
            </a:r>
            <a:endParaRPr lang="zh-CN" altLang="en-US" sz="20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6" tmFilter="0, 0; 0.125,0.2665; 0.25,0.4; 0.375,0.465; 0.5,0.5;  0.625,0.535; 0.75,0.6; 0.875,0.7335; 1,1">
                                          <p:stCondLst>
                                            <p:cond delay="6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8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4" decel="5000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8">
                                          <p:stCondLst>
                                            <p:cond delay="13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4" decel="50000">
                                          <p:stCondLst>
                                            <p:cond delay="13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8">
                                          <p:stCondLst>
                                            <p:cond delay="164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4" decel="50000">
                                          <p:stCondLst>
                                            <p:cond delay="167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8">
                                          <p:stCondLst>
                                            <p:cond delay="18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4" decel="50000">
                                          <p:stCondLst>
                                            <p:cond delay="18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1" grpId="0" animBg="1"/>
      <p:bldP spid="15" grpId="0" animBg="1"/>
      <p:bldP spid="14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文本框 7"/>
          <p:cNvSpPr/>
          <p:nvPr/>
        </p:nvSpPr>
        <p:spPr>
          <a:xfrm>
            <a:off x="169863" y="1044575"/>
            <a:ext cx="5707062" cy="15541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子页简洁大方</a:t>
            </a:r>
            <a:endParaRPr lang="zh-CN" altLang="en-US" sz="3200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3200" dirty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sym typeface="宋体" panose="02010600030101010101" pitchFamily="2" charset="-122"/>
              </a:rPr>
              <a:t>雾凇岛</a:t>
            </a:r>
            <a:endParaRPr lang="zh-CN" altLang="en-US" sz="3200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85750" lvl="0" indent="-285750">
              <a:lnSpc>
                <a:spcPct val="100000"/>
              </a:lnSpc>
              <a:buFont typeface="Wingdings" panose="05000000000000000000" pitchFamily="2" charset="2"/>
              <a:buChar char="u"/>
            </a:pPr>
            <a:endParaRPr lang="zh-CN" altLang="en-US" sz="3200" dirty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7171" name="内容占位符 6" descr="C:\Users\lenovo\Desktop\ppt魅力吉林\]T18}J_MU8Q)6@R(DS$O%0S.png]T18}J_MU8Q)6@R(DS$O%0S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52525" y="2101850"/>
            <a:ext cx="4724400" cy="4471988"/>
          </a:xfrm>
        </p:spPr>
      </p:pic>
      <p:pic>
        <p:nvPicPr>
          <p:cNvPr id="7172" name="图片 8" descr="C:\Users\lenovo\Desktop\ppt魅力吉林\%9A{JI}@}WGW]M(QP$IB{NC.png%9A{JI}@}WGW]M(QP$IB{N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38" y="1435100"/>
            <a:ext cx="4887912" cy="4319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五边形 3"/>
          <p:cNvSpPr/>
          <p:nvPr/>
        </p:nvSpPr>
        <p:spPr>
          <a:xfrm>
            <a:off x="11430" y="-571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子页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也美观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7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70">
                                            <p:txEl>
                                              <p:char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70">
                                            <p:txEl>
                                              <p:charRg st="7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>
                                      <p:cBhvr>
                                        <p:cTn id="19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>
                                      <p:cBhvr>
                                        <p:cTn id="24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内容占位符 2"/>
          <p:cNvSpPr>
            <a:spLocks noGrp="1"/>
          </p:cNvSpPr>
          <p:nvPr>
            <p:ph idx="1"/>
          </p:nvPr>
        </p:nvSpPr>
        <p:spPr>
          <a:xfrm>
            <a:off x="257175" y="1084263"/>
            <a:ext cx="10515600" cy="4351337"/>
          </a:xfrm>
        </p:spPr>
        <p:txBody>
          <a:bodyPr vert="horz">
            <a:normAutofit/>
          </a:bodyPr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子页简洁大方</a:t>
            </a: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峻山</a:t>
            </a:r>
            <a:r>
              <a:rPr lang="en-US" altLang="zh-CN" sz="2800" kern="120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·</a:t>
            </a:r>
            <a:r>
              <a:rPr lang="zh-CN" altLang="en-US" sz="2800" kern="120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朱雀山</a:t>
            </a:r>
            <a:endParaRPr lang="zh-CN" altLang="en-US" sz="2800" kern="120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8195" name="图片 4" descr="C:\Users\lenovo\Desktop\ppt魅力吉林\QQ截图20170513223046.pngQQ截图201705132230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0" y="1084263"/>
            <a:ext cx="4167188" cy="59451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6" name="图片 5" descr="C:\Users\lenovo\Desktop\ppt魅力吉林\QQ截图20170513223117.pngQQ截图20170513223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488" y="2990850"/>
            <a:ext cx="4121150" cy="2587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五边形 3"/>
          <p:cNvSpPr/>
          <p:nvPr/>
        </p:nvSpPr>
        <p:spPr>
          <a:xfrm>
            <a:off x="11430" y="-571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子页也美观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5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内容占位符 2"/>
          <p:cNvSpPr>
            <a:spLocks noGrp="1"/>
          </p:cNvSpPr>
          <p:nvPr>
            <p:ph idx="1"/>
          </p:nvPr>
        </p:nvSpPr>
        <p:spPr>
          <a:xfrm>
            <a:off x="339725" y="982663"/>
            <a:ext cx="11014075" cy="4892675"/>
          </a:xfrm>
        </p:spPr>
        <p:txBody>
          <a:bodyPr vert="horz">
            <a:normAutofit/>
          </a:bodyPr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子页简洁大方</a:t>
            </a:r>
            <a:endParaRPr lang="en-US" altLang="x-none" sz="2800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  <a:p>
            <a:pPr marL="228600" indent="-228600" algn="l" defTabSz="914400">
              <a:buFont typeface="Wingdings" panose="05000000000000000000" pitchFamily="2" charset="2"/>
              <a:buChar char="u"/>
            </a:pPr>
            <a:r>
              <a:rPr lang="zh-CN" altLang="en-US" sz="2800" kern="1200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峻山·龙潭山</a:t>
            </a:r>
            <a:endParaRPr lang="zh-CN" altLang="en-US" sz="2800" kern="1200" dirty="0">
              <a:latin typeface="Calibri" panose="020F0502020204030204" charset="0"/>
              <a:ea typeface="宋体" panose="02010600030101010101" pitchFamily="2" charset="-122"/>
              <a:sym typeface="Calibri" panose="020F0502020204030204" charset="0"/>
            </a:endParaRPr>
          </a:p>
        </p:txBody>
      </p:sp>
      <p:pic>
        <p:nvPicPr>
          <p:cNvPr id="9219" name="图片 4" descr="C:\Users\lenovo\Desktop\ppt魅力吉林\QQ截图20170513223046.pngQQ截图201705132230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8650" y="1087438"/>
            <a:ext cx="3933825" cy="56118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5" descr="C:\Users\lenovo\Desktop\ppt魅力吉林\QQ截图20170513223117.pngQQ截图20170513223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2379663"/>
            <a:ext cx="3984625" cy="2503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五边形 3"/>
          <p:cNvSpPr/>
          <p:nvPr/>
        </p:nvSpPr>
        <p:spPr>
          <a:xfrm>
            <a:off x="11430" y="-5715"/>
            <a:ext cx="12169775" cy="720725"/>
          </a:xfrm>
          <a:prstGeom prst="homePlate">
            <a:avLst>
              <a:gd name="adj" fmla="val 195066"/>
            </a:avLst>
          </a:prstGeom>
          <a:solidFill>
            <a:schemeClr val="bg2"/>
          </a:solidFill>
          <a:ln w="635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0170" tIns="46990" rIns="90170" bIns="46990" anchor="ctr"/>
          <a:p>
            <a:pPr lvl="0" algn="l">
              <a:lnSpc>
                <a:spcPct val="10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  </a:t>
            </a:r>
            <a:r>
              <a:rPr lang="zh-CN" altLang="en-US" sz="3200" dirty="0">
                <a:solidFill>
                  <a:srgbClr val="000000"/>
                </a:solidFill>
                <a:latin typeface="Calibri" panose="020F0502020204030204" charset="0"/>
                <a:ea typeface="Calibri" panose="020F0502020204030204" charset="0"/>
                <a:sym typeface="Calibri" panose="020F0502020204030204" charset="0"/>
              </a:rPr>
              <a:t>子页也美观</a:t>
            </a:r>
            <a:endParaRPr lang="zh-CN" altLang="en-US" sz="3200" dirty="0">
              <a:solidFill>
                <a:srgbClr val="000000"/>
              </a:solidFill>
              <a:latin typeface="Calibri" panose="020F0502020204030204" charset="0"/>
              <a:ea typeface="Calibri" panose="020F05020202040302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>
                                            <p:txEl>
                                              <p:char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</Words>
  <Application>WPS 演示</Application>
  <PresentationFormat>宽屏</PresentationFormat>
  <Paragraphs>151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宋体</vt:lpstr>
      <vt:lpstr>Wingdings</vt:lpstr>
      <vt:lpstr>Calibri Light</vt:lpstr>
      <vt:lpstr>Calibri</vt:lpstr>
      <vt:lpstr>文鼎行楷碑体_B</vt:lpstr>
      <vt:lpstr>华文中宋</vt:lpstr>
      <vt:lpstr>新宋体</vt:lpstr>
      <vt:lpstr>微软雅黑</vt:lpstr>
      <vt:lpstr>Office 主题</vt:lpstr>
      <vt:lpstr>网页设计大赛决赛答辩</vt:lpstr>
      <vt:lpstr>PowerPoint 演示文稿</vt:lpstr>
      <vt:lpstr>PowerPoint 演示文稿</vt:lpstr>
      <vt:lpstr>设计与理念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动态特效与代码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史丽佳</cp:lastModifiedBy>
  <cp:revision>13</cp:revision>
  <dcterms:created xsi:type="dcterms:W3CDTF">2017-05-12T04:23:00Z</dcterms:created>
  <dcterms:modified xsi:type="dcterms:W3CDTF">2017-05-22T12:36:41Z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